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20"/>
  </p:notesMasterIdLst>
  <p:sldIdLst>
    <p:sldId id="305" r:id="rId3"/>
    <p:sldId id="306" r:id="rId4"/>
    <p:sldId id="307" r:id="rId5"/>
    <p:sldId id="308" r:id="rId6"/>
    <p:sldId id="309" r:id="rId7"/>
    <p:sldId id="278" r:id="rId8"/>
    <p:sldId id="281" r:id="rId9"/>
    <p:sldId id="280" r:id="rId10"/>
    <p:sldId id="297" r:id="rId11"/>
    <p:sldId id="299" r:id="rId12"/>
    <p:sldId id="282" r:id="rId13"/>
    <p:sldId id="298" r:id="rId14"/>
    <p:sldId id="287" r:id="rId15"/>
    <p:sldId id="289" r:id="rId16"/>
    <p:sldId id="288" r:id="rId17"/>
    <p:sldId id="291" r:id="rId18"/>
    <p:sldId id="30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49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86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B1EE63-129C-47E3-9A0A-E7AF2F484C20}" type="datetime2">
              <a:rPr lang="en-US" smtClean="0"/>
              <a:pPr/>
              <a:t>Thursday, November 06, 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Corso di Laboratorio di Algoritmi e Strutture Dati A.A. 2014/2015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11828-5717-4FB3-BBC5-323DF028DD11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F5390-2769-4912-9342-9742AE520E28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6E2A-4965-44B7-8A9E-02E14A8EB73E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CF366-4C3B-4704-B896-C2328C15D2A6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3FF2B-5781-4B28-8714-F6B8E57F6A44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B5A9-9B58-42C9-B772-C5E783DB47F1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FEF8D-D149-4A4B-BCA1-BD2C5F64B0F6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19A34-857D-4E85-92CB-EA81046F76C5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AC486D-A1F7-4EA0-8224-7AAE0560A4E1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6A58D9-08F4-401B-A024-88C7FA15E74F}" type="datetime2">
              <a:rPr lang="en-US" smtClean="0"/>
              <a:pPr/>
              <a:t>Thursday, November 06, 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343A2FC5-94FC-4FC8-968E-07AE894BA4BB}" type="datetime2">
              <a:rPr lang="en-US" smtClean="0"/>
              <a:pPr/>
              <a:t>Thursday, November 06, 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Le classi generiche </a:t>
            </a:r>
            <a:r>
              <a:rPr lang="it-IT" b="1" dirty="0" err="1" smtClean="0"/>
              <a:t>Vector</a:t>
            </a:r>
            <a:r>
              <a:rPr lang="it-IT" b="1" dirty="0" smtClean="0"/>
              <a:t>&lt;E&gt;</a:t>
            </a:r>
            <a:r>
              <a:rPr lang="it-IT" dirty="0" smtClean="0"/>
              <a:t> </a:t>
            </a:r>
            <a:r>
              <a:rPr lang="it-IT" dirty="0" err="1" smtClean="0"/>
              <a:t>e</a:t>
            </a:r>
            <a:r>
              <a:rPr lang="it-IT" dirty="0" smtClean="0"/>
              <a:t> </a:t>
            </a:r>
            <a:r>
              <a:rPr lang="it-IT" b="1" dirty="0" err="1" smtClean="0"/>
              <a:t>ArrayList</a:t>
            </a:r>
            <a:r>
              <a:rPr lang="it-IT" b="1" dirty="0" smtClean="0"/>
              <a:t>&lt;E&gt;</a:t>
            </a:r>
            <a:r>
              <a:rPr lang="it-IT" dirty="0" smtClean="0"/>
              <a:t> sono sostanzialmente equivalenti, ma:</a:t>
            </a:r>
          </a:p>
          <a:p>
            <a:r>
              <a:rPr lang="it-IT" dirty="0" smtClean="0"/>
              <a:t>I metodi di </a:t>
            </a:r>
            <a:r>
              <a:rPr lang="it-IT" b="1" dirty="0" err="1" smtClean="0"/>
              <a:t>Vector</a:t>
            </a:r>
            <a:r>
              <a:rPr lang="it-IT" b="1" dirty="0" smtClean="0"/>
              <a:t>&lt;E&gt;</a:t>
            </a:r>
            <a:r>
              <a:rPr lang="it-IT" dirty="0" smtClean="0"/>
              <a:t> sono </a:t>
            </a:r>
            <a:r>
              <a:rPr lang="it-IT" b="1" dirty="0" smtClean="0"/>
              <a:t>sincronizzati</a:t>
            </a:r>
            <a:r>
              <a:rPr lang="it-IT" dirty="0" smtClean="0"/>
              <a:t>, mentre quelli di </a:t>
            </a:r>
            <a:r>
              <a:rPr lang="it-IT" b="1" dirty="0" err="1" smtClean="0"/>
              <a:t>ArrayList</a:t>
            </a:r>
            <a:r>
              <a:rPr lang="it-IT" b="1" dirty="0" smtClean="0"/>
              <a:t>&lt;E&gt;</a:t>
            </a:r>
            <a:r>
              <a:rPr lang="it-IT" dirty="0" smtClean="0"/>
              <a:t> non lo sono. Quindi se il programma è </a:t>
            </a:r>
            <a:r>
              <a:rPr lang="it-IT" b="1" dirty="0" smtClean="0"/>
              <a:t>concorrente</a:t>
            </a:r>
            <a:r>
              <a:rPr lang="it-IT" dirty="0" smtClean="0"/>
              <a:t> (cioè usa il </a:t>
            </a:r>
            <a:r>
              <a:rPr lang="it-IT" b="1" dirty="0" smtClean="0"/>
              <a:t>multi-threading</a:t>
            </a:r>
            <a:r>
              <a:rPr lang="it-IT" dirty="0" smtClean="0"/>
              <a:t> di Java) è opportuno usare </a:t>
            </a:r>
            <a:r>
              <a:rPr lang="it-IT" b="1" dirty="0" err="1" smtClean="0"/>
              <a:t>Vector</a:t>
            </a:r>
            <a:r>
              <a:rPr lang="it-IT" b="1" dirty="0" smtClean="0"/>
              <a:t>&lt;E&gt;</a:t>
            </a:r>
            <a:r>
              <a:rPr lang="it-IT" dirty="0" smtClean="0"/>
              <a:t>, altrimenti converrebbe </a:t>
            </a:r>
            <a:r>
              <a:rPr lang="it-IT" b="1" dirty="0" err="1" smtClean="0"/>
              <a:t>ArrayList</a:t>
            </a:r>
            <a:r>
              <a:rPr lang="it-IT" b="1" dirty="0" smtClean="0"/>
              <a:t>&lt;E&gt;</a:t>
            </a:r>
            <a:r>
              <a:rPr lang="it-IT" dirty="0" smtClean="0"/>
              <a:t> perché più efficiente. </a:t>
            </a:r>
          </a:p>
          <a:p>
            <a:r>
              <a:rPr lang="it-IT" b="1" dirty="0" err="1" smtClean="0"/>
              <a:t>Vector</a:t>
            </a:r>
            <a:r>
              <a:rPr lang="it-IT" b="1" dirty="0" smtClean="0"/>
              <a:t>&lt;E&gt;</a:t>
            </a:r>
            <a:r>
              <a:rPr lang="it-IT" dirty="0" smtClean="0"/>
              <a:t> fornisce, con opportuni metodi e costruttori, un controllo maggiore sulla </a:t>
            </a:r>
            <a:r>
              <a:rPr lang="it-IT" b="1" dirty="0" smtClean="0"/>
              <a:t>capacità</a:t>
            </a:r>
            <a:r>
              <a:rPr lang="it-IT" dirty="0" smtClean="0"/>
              <a:t>, cioè la dimensione dell'</a:t>
            </a:r>
            <a:r>
              <a:rPr lang="it-IT" dirty="0" err="1" smtClean="0"/>
              <a:t>array</a:t>
            </a:r>
            <a:r>
              <a:rPr lang="it-IT" dirty="0" smtClean="0"/>
              <a:t> soggiacente. </a:t>
            </a:r>
          </a:p>
          <a:p>
            <a:r>
              <a:rPr lang="it-IT" dirty="0" smtClean="0"/>
              <a:t>Per motivi storici, </a:t>
            </a:r>
            <a:r>
              <a:rPr lang="it-IT" b="1" dirty="0" err="1" smtClean="0"/>
              <a:t>Vector</a:t>
            </a:r>
            <a:r>
              <a:rPr lang="it-IT" b="1" dirty="0" smtClean="0"/>
              <a:t>&lt;E&gt;</a:t>
            </a:r>
            <a:r>
              <a:rPr lang="it-IT" dirty="0" smtClean="0"/>
              <a:t> fornisce più metodi con nomi diversi per manipolare gli elementi di un vettore.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Nota </a:t>
            </a:r>
            <a:r>
              <a:rPr lang="it-IT" sz="2800" dirty="0" smtClean="0"/>
              <a:t>(rif. </a:t>
            </a:r>
            <a:r>
              <a:rPr lang="it-IT" sz="2800" dirty="0" smtClean="0"/>
              <a:t>alla lezione precedente):</a:t>
            </a:r>
            <a:br>
              <a:rPr lang="it-IT" sz="2800" dirty="0" smtClean="0"/>
            </a:br>
            <a:r>
              <a:rPr lang="it-IT" sz="2800" dirty="0" err="1" smtClean="0"/>
              <a:t>Vector</a:t>
            </a:r>
            <a:r>
              <a:rPr lang="it-IT" sz="2800" dirty="0" smtClean="0"/>
              <a:t>&lt;E</a:t>
            </a:r>
            <a:r>
              <a:rPr lang="it-IT" sz="2800" dirty="0" smtClean="0"/>
              <a:t>&gt; vs </a:t>
            </a:r>
            <a:r>
              <a:rPr lang="it-IT" sz="2800" dirty="0" err="1" smtClean="0"/>
              <a:t>ArrayList</a:t>
            </a:r>
            <a:r>
              <a:rPr lang="it-IT" sz="2800" dirty="0" smtClean="0"/>
              <a:t>&lt;E&gt;</a:t>
            </a:r>
            <a:endParaRPr lang="it-IT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stack </a:t>
            </a:r>
            <a:r>
              <a:rPr lang="en-US" dirty="0" err="1" smtClean="0"/>
              <a:t>nel</a:t>
            </a:r>
            <a:r>
              <a:rPr lang="en-US" dirty="0" smtClean="0"/>
              <a:t> package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 smtClean="0"/>
              <a:t> </a:t>
            </a:r>
            <a:r>
              <a:rPr lang="en-US" dirty="0" err="1" smtClean="0"/>
              <a:t>dovrebbe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evitata</a:t>
            </a:r>
            <a:r>
              <a:rPr lang="en-US" dirty="0" smtClean="0"/>
              <a:t> </a:t>
            </a:r>
            <a:r>
              <a:rPr lang="en-US" dirty="0" err="1" smtClean="0"/>
              <a:t>poiché</a:t>
            </a:r>
            <a:r>
              <a:rPr lang="en-US" dirty="0" smtClean="0"/>
              <a:t> è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sottoclasse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dirty="0" smtClean="0"/>
              <a:t> e </a:t>
            </a:r>
            <a:r>
              <a:rPr lang="en-US" dirty="0" err="1" smtClean="0"/>
              <a:t>perciò</a:t>
            </a:r>
            <a:r>
              <a:rPr lang="en-US" dirty="0" smtClean="0"/>
              <a:t> </a:t>
            </a:r>
            <a:r>
              <a:rPr lang="en-US" dirty="0" err="1" smtClean="0"/>
              <a:t>consente</a:t>
            </a:r>
            <a:r>
              <a:rPr lang="en-US" dirty="0" smtClean="0"/>
              <a:t> </a:t>
            </a:r>
            <a:r>
              <a:rPr lang="en-US" dirty="0" err="1" smtClean="0"/>
              <a:t>l’esecuzione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operazioni</a:t>
            </a:r>
            <a:r>
              <a:rPr lang="en-US" dirty="0" smtClean="0"/>
              <a:t> non-stack. </a:t>
            </a:r>
          </a:p>
          <a:p>
            <a:r>
              <a:rPr lang="en-US" dirty="0" smtClean="0"/>
              <a:t>Nota per lo </a:t>
            </a:r>
            <a:r>
              <a:rPr lang="en-US" dirty="0" err="1" smtClean="0"/>
              <a:t>studente</a:t>
            </a:r>
            <a:r>
              <a:rPr lang="en-US" dirty="0" smtClean="0"/>
              <a:t>: </a:t>
            </a:r>
            <a:r>
              <a:rPr lang="en-US" dirty="0" smtClean="0"/>
              <a:t>è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apprendere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zero come </a:t>
            </a:r>
            <a:r>
              <a:rPr lang="en-US" dirty="0" err="1" smtClean="0"/>
              <a:t>costruire</a:t>
            </a:r>
            <a:r>
              <a:rPr lang="en-US" dirty="0" smtClean="0"/>
              <a:t> un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dato</a:t>
            </a:r>
            <a:r>
              <a:rPr lang="en-US" dirty="0" smtClean="0"/>
              <a:t> </a:t>
            </a:r>
            <a:r>
              <a:rPr lang="en-US" dirty="0" err="1" smtClean="0"/>
              <a:t>astratto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Stack</a:t>
            </a:r>
            <a:r>
              <a:rPr lang="en-US" dirty="0" smtClean="0"/>
              <a:t> </a:t>
            </a:r>
            <a:r>
              <a:rPr lang="en-US" dirty="0" err="1" smtClean="0"/>
              <a:t>perchè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è </a:t>
            </a:r>
            <a:r>
              <a:rPr lang="en-US" dirty="0" err="1" smtClean="0"/>
              <a:t>il</a:t>
            </a:r>
            <a:r>
              <a:rPr lang="en-US" dirty="0" smtClean="0"/>
              <a:t> solo </a:t>
            </a:r>
            <a:r>
              <a:rPr lang="en-US" dirty="0" err="1" smtClean="0"/>
              <a:t>modo</a:t>
            </a:r>
            <a:r>
              <a:rPr lang="en-US" dirty="0" smtClean="0"/>
              <a:t> per </a:t>
            </a:r>
            <a:r>
              <a:rPr lang="en-US" dirty="0" err="1" smtClean="0"/>
              <a:t>capire</a:t>
            </a:r>
            <a:r>
              <a:rPr lang="en-US" dirty="0" smtClean="0"/>
              <a:t> come </a:t>
            </a:r>
            <a:r>
              <a:rPr lang="en-US" dirty="0" err="1" smtClean="0"/>
              <a:t>effettivamente</a:t>
            </a:r>
            <a:r>
              <a:rPr lang="en-US" dirty="0" smtClean="0"/>
              <a:t> </a:t>
            </a:r>
            <a:r>
              <a:rPr lang="en-US" dirty="0" err="1" smtClean="0"/>
              <a:t>lavora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stack</a:t>
            </a:r>
          </a:p>
          <a:p>
            <a:pPr lvl="1"/>
            <a:r>
              <a:rPr lang="en-US" dirty="0" smtClean="0"/>
              <a:t>è </a:t>
            </a:r>
            <a:r>
              <a:rPr lang="en-US" dirty="0" err="1" smtClean="0"/>
              <a:t>fondamentale</a:t>
            </a:r>
            <a:r>
              <a:rPr lang="en-US" dirty="0" smtClean="0"/>
              <a:t> la </a:t>
            </a:r>
            <a:r>
              <a:rPr lang="en-US" dirty="0" err="1" smtClean="0"/>
              <a:t>pratica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codifica</a:t>
            </a:r>
            <a:r>
              <a:rPr lang="en-US" dirty="0" smtClean="0"/>
              <a:t>, </a:t>
            </a:r>
            <a:r>
              <a:rPr lang="en-US" dirty="0" err="1" smtClean="0"/>
              <a:t>specialmente</a:t>
            </a:r>
            <a:r>
              <a:rPr lang="en-US" dirty="0" smtClean="0"/>
              <a:t> con </a:t>
            </a:r>
            <a:r>
              <a:rPr lang="en-US" dirty="0" err="1" smtClean="0"/>
              <a:t>strutture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collegate</a:t>
            </a:r>
            <a:endParaRPr lang="en-US" dirty="0" smtClean="0"/>
          </a:p>
          <a:p>
            <a:pPr lvl="1"/>
            <a:r>
              <a:rPr lang="en-US" dirty="0" err="1" smtClean="0"/>
              <a:t>Più</a:t>
            </a:r>
            <a:r>
              <a:rPr lang="en-US" dirty="0" smtClean="0"/>
              <a:t> in </a:t>
            </a:r>
            <a:r>
              <a:rPr lang="en-US" dirty="0" err="1" smtClean="0"/>
              <a:t>generale</a:t>
            </a:r>
            <a:r>
              <a:rPr lang="en-US" dirty="0" smtClean="0"/>
              <a:t>, è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capire</a:t>
            </a:r>
            <a:r>
              <a:rPr lang="en-US" dirty="0" smtClean="0"/>
              <a:t> come </a:t>
            </a:r>
            <a:r>
              <a:rPr lang="en-US" dirty="0" err="1" smtClean="0"/>
              <a:t>programmare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lavora</a:t>
            </a:r>
            <a:r>
              <a:rPr lang="en-US" dirty="0" smtClean="0"/>
              <a:t> in un </a:t>
            </a:r>
            <a:r>
              <a:rPr lang="en-US" dirty="0" err="1" smtClean="0"/>
              <a:t>ambiente</a:t>
            </a:r>
            <a:r>
              <a:rPr lang="en-US" dirty="0" smtClean="0"/>
              <a:t> molto </a:t>
            </a:r>
            <a:r>
              <a:rPr lang="en-US" dirty="0" err="1" smtClean="0"/>
              <a:t>restrittivo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non </a:t>
            </a:r>
            <a:r>
              <a:rPr lang="en-US" dirty="0" err="1" smtClean="0"/>
              <a:t>fornisce</a:t>
            </a:r>
            <a:r>
              <a:rPr lang="en-US" dirty="0" smtClean="0"/>
              <a:t> </a:t>
            </a:r>
            <a:r>
              <a:rPr lang="en-US" dirty="0" err="1" smtClean="0"/>
              <a:t>librerie</a:t>
            </a:r>
            <a:r>
              <a:rPr lang="en-US" dirty="0" smtClean="0"/>
              <a:t> per la </a:t>
            </a:r>
            <a:r>
              <a:rPr lang="en-US" dirty="0" err="1" smtClean="0"/>
              <a:t>gestione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collezioni</a:t>
            </a:r>
            <a:r>
              <a:rPr lang="en-US" dirty="0" smtClean="0"/>
              <a:t>.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Stacks</a:t>
            </a:r>
            <a:r>
              <a:rPr lang="it-IT" dirty="0" smtClean="0"/>
              <a:t> in Java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>La seguente interfaccia definisce le operazioni di interesse di una pila</a:t>
            </a:r>
          </a:p>
          <a:p>
            <a:pPr lvl="1">
              <a:buNone/>
            </a:pPr>
            <a:r>
              <a:rPr lang="it-IT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Stack.java</a:t>
            </a:r>
            <a:endParaRPr lang="it-IT" sz="24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t-IT" sz="2400" dirty="0" smtClean="0"/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public interface Stack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void push(Object item);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Object pop();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Object peek();  // top()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size();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Stack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Implementazione</a:t>
            </a:r>
            <a:r>
              <a:rPr lang="en-US" dirty="0" smtClean="0"/>
              <a:t> </a:t>
            </a:r>
            <a:r>
              <a:rPr lang="en-US" dirty="0" err="1" smtClean="0"/>
              <a:t>semplice</a:t>
            </a:r>
            <a:r>
              <a:rPr lang="en-US" dirty="0" smtClean="0"/>
              <a:t> </a:t>
            </a:r>
            <a:r>
              <a:rPr lang="en-US" dirty="0" err="1" smtClean="0"/>
              <a:t>basata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LinkedList</a:t>
            </a:r>
            <a:r>
              <a:rPr lang="en-US" dirty="0" smtClean="0"/>
              <a:t>: lo stack “</a:t>
            </a:r>
            <a:r>
              <a:rPr lang="en-US" dirty="0" err="1" smtClean="0"/>
              <a:t>delega</a:t>
            </a:r>
            <a:r>
              <a:rPr lang="en-US" dirty="0" smtClean="0"/>
              <a:t>” </a:t>
            </a:r>
            <a:r>
              <a:rPr lang="en-US" dirty="0" err="1" smtClean="0"/>
              <a:t>banalmente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!</a:t>
            </a:r>
          </a:p>
          <a:p>
            <a:pPr lvl="1">
              <a:buNone/>
            </a:pPr>
            <a:r>
              <a:rPr lang="it-IT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SimpleStack.java</a:t>
            </a:r>
            <a:endParaRPr lang="it-IT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Implementazione basata su </a:t>
            </a:r>
            <a:r>
              <a:rPr lang="it-IT" dirty="0" err="1" smtClean="0"/>
              <a:t>array</a:t>
            </a:r>
            <a:r>
              <a:rPr lang="it-IT" dirty="0" smtClean="0"/>
              <a:t> (tecnica del raddoppiamento-dimezzamento)</a:t>
            </a:r>
          </a:p>
          <a:p>
            <a:pPr lvl="1">
              <a:buNone/>
            </a:pPr>
            <a:r>
              <a:rPr lang="it-IT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ArrayStack.java</a:t>
            </a:r>
            <a:endParaRPr lang="it-IT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Implementazione basata su liste collegate semplici</a:t>
            </a:r>
          </a:p>
          <a:p>
            <a:pPr marL="603504" lvl="2" indent="-256032">
              <a:spcBef>
                <a:spcPts val="400"/>
              </a:spcBef>
              <a:buSzPct val="65000"/>
              <a:buNone/>
            </a:pPr>
            <a:r>
              <a:rPr lang="it-IT" sz="23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sz="23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LinkedStack.java</a:t>
            </a:r>
            <a:endParaRPr lang="it-IT" sz="23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Implementazioni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Una </a:t>
            </a:r>
            <a:r>
              <a:rPr lang="it-IT" b="1" dirty="0" smtClean="0"/>
              <a:t>coda</a:t>
            </a:r>
            <a:r>
              <a:rPr lang="it-IT" dirty="0" smtClean="0"/>
              <a:t> è una collezione di elementi ( tipo di dato astratto) che supporta le seguenti operazioni tipiche: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(eventualmente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isFull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it-IT" dirty="0" smtClean="0"/>
              <a:t>Disciplina di accesso: l'accesso agli elementi avviene secondo l'ordine di inserimento (politica </a:t>
            </a:r>
            <a:r>
              <a:rPr lang="it-IT" b="1" dirty="0" smtClean="0"/>
              <a:t>FIFO - first in first out</a:t>
            </a:r>
            <a:r>
              <a:rPr lang="it-IT" dirty="0" smtClean="0"/>
              <a:t>)</a:t>
            </a:r>
          </a:p>
          <a:p>
            <a:r>
              <a:rPr lang="it-IT" dirty="0" smtClean="0"/>
              <a:t>Un esempio pratico sono le code che in un paese civile si fanno per ottenere un servizio, come pagare al supermercato o farsi tagliare i capelli dal parrucchiere: idealmente si viene serviti nello stesso ordine con cui ci si è presentati. 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Tipo di dato Coda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Questo tipo di struttura dati:</a:t>
            </a:r>
          </a:p>
          <a:p>
            <a:r>
              <a:rPr lang="it-IT" dirty="0" smtClean="0"/>
              <a:t>è molto utilizzata in Informatica, ad esempio nella gestione delle operazioni da eseguire da parte di un sistema operativo</a:t>
            </a:r>
          </a:p>
          <a:p>
            <a:r>
              <a:rPr lang="it-IT" dirty="0" smtClean="0"/>
              <a:t>è fondamentale nelle telecomunicazioni, in particolare nelle reti a commutazione di pacchetto, dove descrive la gestione dei pacchetti in attesa di essere trasmessi su un collegamento. 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Tipo di dato Coda</a:t>
            </a:r>
            <a:endParaRPr lang="it-IT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b="1" dirty="0" smtClean="0"/>
              <a:t>tipo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Coda</a:t>
            </a:r>
            <a:r>
              <a:rPr lang="it-IT" sz="2000" dirty="0" smtClean="0"/>
              <a:t>:</a:t>
            </a:r>
          </a:p>
          <a:p>
            <a:pPr>
              <a:buNone/>
            </a:pPr>
            <a:r>
              <a:rPr lang="it-IT" sz="2000" b="1" dirty="0" smtClean="0"/>
              <a:t>dati</a:t>
            </a:r>
            <a:r>
              <a:rPr lang="it-IT" sz="2000" dirty="0" smtClean="0"/>
              <a:t>: una sequenza S di n elementi.</a:t>
            </a:r>
          </a:p>
          <a:p>
            <a:pPr>
              <a:buNone/>
            </a:pPr>
            <a:r>
              <a:rPr lang="it-IT" sz="2000" b="1" dirty="0" smtClean="0"/>
              <a:t>operazioni</a:t>
            </a:r>
            <a:r>
              <a:rPr lang="it-IT" sz="2000" dirty="0" smtClean="0"/>
              <a:t>: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sz="2000" dirty="0" smtClean="0"/>
              <a:t> → </a:t>
            </a:r>
            <a:r>
              <a:rPr lang="it-IT" sz="2000" i="1" dirty="0" err="1" smtClean="0"/>
              <a:t>result</a:t>
            </a:r>
            <a:endParaRPr lang="it-IT" sz="2000" i="1" dirty="0" smtClean="0"/>
          </a:p>
          <a:p>
            <a:pPr>
              <a:buNone/>
            </a:pPr>
            <a:r>
              <a:rPr lang="it-IT" sz="2000" dirty="0" smtClean="0"/>
              <a:t>	restituisce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000" dirty="0" smtClean="0"/>
              <a:t> se S è vuota, e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it-IT" sz="2000" dirty="0" smtClean="0"/>
              <a:t> altrimenti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it-IT" sz="2000" dirty="0" smtClean="0"/>
              <a:t>(</a:t>
            </a:r>
            <a:r>
              <a:rPr lang="it-IT" sz="2000" i="1" dirty="0" err="1" smtClean="0"/>
              <a:t>elem</a:t>
            </a:r>
            <a:r>
              <a:rPr lang="it-IT" sz="2000" i="1" dirty="0" smtClean="0"/>
              <a:t> e</a:t>
            </a:r>
            <a:r>
              <a:rPr lang="it-IT" sz="2000" dirty="0" smtClean="0"/>
              <a:t>)</a:t>
            </a:r>
          </a:p>
          <a:p>
            <a:pPr>
              <a:buNone/>
            </a:pPr>
            <a:r>
              <a:rPr lang="it-IT" sz="2000" dirty="0" smtClean="0"/>
              <a:t>	aggiunge </a:t>
            </a:r>
            <a:r>
              <a:rPr lang="it-IT" sz="2000" i="1" dirty="0" smtClean="0"/>
              <a:t>e</a:t>
            </a:r>
            <a:r>
              <a:rPr lang="it-IT" sz="2000" dirty="0" smtClean="0"/>
              <a:t> come ultimo elemento di S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sz="2000" dirty="0" smtClean="0"/>
              <a:t> </a:t>
            </a:r>
            <a:r>
              <a:rPr lang="it-IT" sz="2000" dirty="0" smtClean="0"/>
              <a:t>→ </a:t>
            </a:r>
            <a:r>
              <a:rPr lang="it-IT" sz="2000" i="1" dirty="0" err="1" smtClean="0"/>
              <a:t>elem</a:t>
            </a:r>
            <a:r>
              <a:rPr lang="it-IT" sz="2000" i="1" dirty="0" smtClean="0"/>
              <a:t> </a:t>
            </a:r>
            <a:r>
              <a:rPr lang="it-IT" sz="2000" i="1" dirty="0" smtClean="0"/>
              <a:t> // </a:t>
            </a:r>
            <a:r>
              <a:rPr lang="it-IT" sz="2000" i="1" dirty="0" smtClean="0"/>
              <a:t>altrimenti riferita come </a:t>
            </a:r>
            <a:r>
              <a:rPr lang="it-IT" sz="2000" i="1" dirty="0" smtClean="0"/>
              <a:t>first()</a:t>
            </a:r>
            <a:endParaRPr lang="it-IT" sz="2000" i="1" dirty="0" smtClean="0"/>
          </a:p>
          <a:p>
            <a:pPr>
              <a:buNone/>
            </a:pPr>
            <a:r>
              <a:rPr lang="it-IT" sz="2000" dirty="0" smtClean="0"/>
              <a:t>	restituisce il primo elemento di S (senza eliminarlo da S)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sz="2000" dirty="0" smtClean="0"/>
              <a:t> → </a:t>
            </a:r>
            <a:r>
              <a:rPr lang="it-IT" sz="2000" i="1" dirty="0" err="1" smtClean="0"/>
              <a:t>elem</a:t>
            </a:r>
            <a:endParaRPr lang="it-IT" sz="2000" i="1" dirty="0" smtClean="0"/>
          </a:p>
          <a:p>
            <a:pPr>
              <a:buNone/>
            </a:pPr>
            <a:r>
              <a:rPr lang="it-IT" sz="2000" dirty="0" smtClean="0"/>
              <a:t>	elimina da S il primo elemento e lo restituisce</a:t>
            </a:r>
            <a:endParaRPr lang="it-IT" sz="20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Tipo di dato Coda</a:t>
            </a:r>
            <a:endParaRPr lang="it-IT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seguente interfaccia definisce le operazioni di interesse di una coda</a:t>
            </a:r>
          </a:p>
          <a:p>
            <a:pPr lvl="1">
              <a:buNone/>
            </a:pPr>
            <a:r>
              <a:rPr lang="it-IT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Queue.java</a:t>
            </a:r>
            <a:endParaRPr lang="it-IT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t-IT" dirty="0" smtClean="0"/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Queue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e);</a:t>
            </a:r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L’interfaccia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Coda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Implementazione</a:t>
            </a:r>
            <a:r>
              <a:rPr lang="en-US" dirty="0" smtClean="0"/>
              <a:t> </a:t>
            </a:r>
            <a:r>
              <a:rPr lang="en-US" dirty="0" err="1" smtClean="0"/>
              <a:t>semplice</a:t>
            </a:r>
            <a:r>
              <a:rPr lang="en-US" dirty="0" smtClean="0"/>
              <a:t> </a:t>
            </a:r>
            <a:r>
              <a:rPr lang="en-US" dirty="0" err="1" smtClean="0"/>
              <a:t>basata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LinkedList</a:t>
            </a:r>
            <a:r>
              <a:rPr lang="en-US" dirty="0" smtClean="0"/>
              <a:t>: la coda “</a:t>
            </a:r>
            <a:r>
              <a:rPr lang="en-US" dirty="0" err="1" smtClean="0"/>
              <a:t>delega</a:t>
            </a:r>
            <a:r>
              <a:rPr lang="en-US" dirty="0" smtClean="0"/>
              <a:t>” </a:t>
            </a:r>
            <a:r>
              <a:rPr lang="en-US" dirty="0" err="1" smtClean="0"/>
              <a:t>banalmente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!</a:t>
            </a:r>
          </a:p>
          <a:p>
            <a:pPr lvl="1">
              <a:buNone/>
            </a:pPr>
            <a:r>
              <a:rPr lang="it-IT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SimpleQueue.java</a:t>
            </a:r>
            <a:endParaRPr lang="it-IT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Implementazione basata su </a:t>
            </a:r>
            <a:r>
              <a:rPr lang="it-IT" dirty="0" err="1" smtClean="0"/>
              <a:t>array</a:t>
            </a:r>
            <a:r>
              <a:rPr lang="it-IT" dirty="0" smtClean="0"/>
              <a:t> a dimensione fissa (buffer circolare)</a:t>
            </a:r>
          </a:p>
          <a:p>
            <a:pPr lvl="1">
              <a:buNone/>
            </a:pPr>
            <a:r>
              <a:rPr lang="it-IT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BoundedQueue.java</a:t>
            </a:r>
            <a:endParaRPr lang="it-IT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Implementazione basata su liste collegate semplici</a:t>
            </a:r>
          </a:p>
          <a:p>
            <a:pPr marL="603504" lvl="2" indent="-256032">
              <a:spcBef>
                <a:spcPts val="400"/>
              </a:spcBef>
              <a:buSzPct val="65000"/>
              <a:buNone/>
            </a:pPr>
            <a:r>
              <a:rPr lang="it-IT" sz="23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sz="23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LinkedQueue.java</a:t>
            </a:r>
            <a:endParaRPr lang="it-IT" sz="23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Implementazioni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costruttori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di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&lt;E&gt;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permettono di specificare la capacità iniziale del vettore (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initialCapacity</a:t>
            </a:r>
            <a:r>
              <a:rPr lang="it-IT" dirty="0" smtClean="0"/>
              <a:t>) e il valore da usare per aumentare la  capacità (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capacityIncrement</a:t>
            </a:r>
            <a:r>
              <a:rPr lang="it-IT" dirty="0" smtClean="0"/>
              <a:t>) quando necessario.</a:t>
            </a:r>
          </a:p>
          <a:p>
            <a:pPr lvl="1"/>
            <a:r>
              <a:rPr lang="it-IT" dirty="0" smtClean="0"/>
              <a:t>Se (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capacityIncrement</a:t>
            </a:r>
            <a:r>
              <a:rPr lang="it-IT" b="1" dirty="0" smtClean="0"/>
              <a:t> == 0</a:t>
            </a:r>
            <a:r>
              <a:rPr lang="it-IT" dirty="0" smtClean="0"/>
              <a:t>), il nuovo </a:t>
            </a:r>
            <a:r>
              <a:rPr lang="it-IT" dirty="0" err="1" smtClean="0"/>
              <a:t>array</a:t>
            </a:r>
            <a:r>
              <a:rPr lang="it-IT" dirty="0" smtClean="0"/>
              <a:t> avrà capacità doppia rispetto all'attuale.</a:t>
            </a:r>
          </a:p>
          <a:p>
            <a:r>
              <a:rPr lang="it-IT" dirty="0" smtClean="0"/>
              <a:t>I costruttori di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it-IT" dirty="0" smtClean="0"/>
              <a:t>permettono di specificare solo la capacità iniziale del vettore. </a:t>
            </a:r>
          </a:p>
          <a:p>
            <a:endParaRPr lang="it-IT" dirty="0" smtClean="0"/>
          </a:p>
          <a:p>
            <a:pPr lvl="1"/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endParaRPr lang="it-IT" sz="3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&lt;E&gt;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/* crea un vettore vuoto, con i parametri specificati */</a:t>
            </a:r>
          </a:p>
          <a:p>
            <a:pPr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initialCapacity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, 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capacityIncrement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/* default: capacityIncrement==0 */</a:t>
            </a:r>
          </a:p>
          <a:p>
            <a:pPr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initialCapacity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/* default: initialCapacity==10 e capacityIncrement==0 */</a:t>
            </a:r>
          </a:p>
          <a:p>
            <a:pPr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()</a:t>
            </a:r>
          </a:p>
          <a:p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&lt;E&gt;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/* crea un vettore con la capacità iniziale indicata */</a:t>
            </a:r>
          </a:p>
          <a:p>
            <a:pPr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initialCapacity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/* crea un vettore vuoto; */</a:t>
            </a:r>
          </a:p>
          <a:p>
            <a:pPr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()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NB: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/>
              <a:t> è </a:t>
            </a:r>
            <a:r>
              <a:rPr lang="en-US" sz="2000" dirty="0" err="1" smtClean="0"/>
              <a:t>usato</a:t>
            </a:r>
            <a:r>
              <a:rPr lang="en-US" sz="2000" dirty="0" smtClean="0"/>
              <a:t> in </a:t>
            </a:r>
            <a:r>
              <a:rPr lang="en-US" sz="2000" dirty="0" err="1" smtClean="0"/>
              <a:t>senso</a:t>
            </a:r>
            <a:r>
              <a:rPr lang="en-US" sz="2000" dirty="0" smtClean="0"/>
              <a:t> </a:t>
            </a:r>
            <a:r>
              <a:rPr lang="en-US" sz="2000" dirty="0" err="1" smtClean="0"/>
              <a:t>generale</a:t>
            </a:r>
            <a:r>
              <a:rPr lang="en-US" sz="2000" dirty="0" smtClean="0"/>
              <a:t>, ad </a:t>
            </a:r>
            <a:r>
              <a:rPr lang="en-US" sz="2000" dirty="0" err="1" smtClean="0"/>
              <a:t>indicare</a:t>
            </a:r>
            <a:r>
              <a:rPr lang="en-US" sz="2000" dirty="0" smtClean="0"/>
              <a:t> </a:t>
            </a:r>
            <a:r>
              <a:rPr lang="en-US" sz="2000" dirty="0" err="1" smtClean="0"/>
              <a:t>sia</a:t>
            </a:r>
            <a:r>
              <a:rPr lang="en-US" sz="2000" dirty="0" smtClean="0"/>
              <a:t>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/>
              <a:t>" (come </a:t>
            </a:r>
            <a:r>
              <a:rPr lang="en-US" sz="2000" dirty="0" err="1" smtClean="0"/>
              <a:t>nelle</a:t>
            </a:r>
            <a:r>
              <a:rPr lang="en-US" sz="2000" dirty="0" smtClean="0"/>
              <a:t> </a:t>
            </a:r>
            <a:r>
              <a:rPr lang="en-US" sz="2000" dirty="0" err="1" smtClean="0"/>
              <a:t>classi</a:t>
            </a:r>
            <a:r>
              <a:rPr lang="en-US" sz="2000" dirty="0" smtClean="0"/>
              <a:t>) </a:t>
            </a:r>
            <a:r>
              <a:rPr lang="en-US" sz="2000" dirty="0" err="1" smtClean="0"/>
              <a:t>sia</a:t>
            </a:r>
            <a:r>
              <a:rPr lang="en-US" sz="2000" dirty="0" smtClean="0"/>
              <a:t> 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sz="2000" dirty="0" smtClean="0"/>
              <a:t>" (as in interfaces). </a:t>
            </a:r>
            <a:endParaRPr lang="it-IT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import 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java.util.Vector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public 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MaxGenerico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 {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 public 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 &lt;</a:t>
            </a:r>
            <a:r>
              <a:rPr lang="it-IT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 </a:t>
            </a:r>
            <a:r>
              <a:rPr lang="it-IT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it-IT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&lt;T&gt;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&gt; 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 (       					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&lt;T&gt; elenco){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 (elenco == 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 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		T 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 = 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 (T e : elenco){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 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 || 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e.compareTo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)&gt;0)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 = e; 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	 	}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;     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t-IT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Esempio: </a:t>
            </a:r>
            <a:r>
              <a:rPr lang="it-IT" sz="4400" dirty="0" err="1" smtClean="0">
                <a:latin typeface="Courier New" pitchFamily="49" charset="0"/>
                <a:cs typeface="Courier New" pitchFamily="49" charset="0"/>
              </a:rPr>
              <a:t>MaxGenerico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343720"/>
          </a:xfrm>
        </p:spPr>
        <p:txBody>
          <a:bodyPr>
            <a:normAutofit lnSpcReduction="100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r>
              <a:rPr lang="it-IT" sz="2400" dirty="0" smtClean="0"/>
              <a:t>A.A. 2014/15</a:t>
            </a:r>
          </a:p>
          <a:p>
            <a:pPr algn="ctr"/>
            <a:r>
              <a:rPr lang="it-IT" sz="2800" dirty="0" smtClean="0"/>
              <a:t>Tipi di dato pila </a:t>
            </a:r>
            <a:r>
              <a:rPr lang="it-IT" sz="2800" smtClean="0"/>
              <a:t>e coda</a:t>
            </a:r>
            <a:endParaRPr lang="it-I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Uno </a:t>
            </a:r>
            <a:r>
              <a:rPr lang="it-IT" b="1" dirty="0" err="1" smtClean="0"/>
              <a:t>stack</a:t>
            </a:r>
            <a:r>
              <a:rPr lang="it-IT" dirty="0" smtClean="0"/>
              <a:t> è una collezione di elementi ( tipo di dato astratto) che supporta le seguenti operazioni tipiche:</a:t>
            </a:r>
          </a:p>
          <a:p>
            <a:pPr lvl="1"/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, pop, top,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(eventualmente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isFull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it-IT" dirty="0" smtClean="0"/>
              <a:t>Disciplina di accesso: l'accesso agli elementi avviene secondo l'ordine inverso di inserimento (politica </a:t>
            </a:r>
            <a:r>
              <a:rPr lang="it-IT" b="1" dirty="0" smtClean="0"/>
              <a:t>LIFO - last in first out</a:t>
            </a:r>
            <a:r>
              <a:rPr lang="it-IT" dirty="0" smtClean="0"/>
              <a:t>)</a:t>
            </a:r>
          </a:p>
          <a:p>
            <a:r>
              <a:rPr lang="it-IT" dirty="0" smtClean="0"/>
              <a:t>Esempi pratici sono le pile di piatti o le pile di giornali, che sottendono l'idea che quando si pone un piatto/giornale nella pila lo si metta in cima, e che quando lo si preleva, si prelevi analogamente quello in cima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Tipo di dato Pila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b="1" dirty="0" smtClean="0"/>
              <a:t>tipo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Pila</a:t>
            </a:r>
            <a:r>
              <a:rPr lang="it-IT" sz="2000" dirty="0" smtClean="0"/>
              <a:t>:</a:t>
            </a:r>
          </a:p>
          <a:p>
            <a:pPr>
              <a:buNone/>
            </a:pPr>
            <a:r>
              <a:rPr lang="it-IT" sz="2000" b="1" dirty="0" smtClean="0"/>
              <a:t>dati</a:t>
            </a:r>
            <a:r>
              <a:rPr lang="it-IT" sz="2000" dirty="0" smtClean="0"/>
              <a:t>: una sequenza S di n elementi.</a:t>
            </a:r>
          </a:p>
          <a:p>
            <a:pPr>
              <a:buNone/>
            </a:pPr>
            <a:r>
              <a:rPr lang="it-IT" sz="2000" b="1" dirty="0" smtClean="0"/>
              <a:t>operazioni</a:t>
            </a:r>
            <a:r>
              <a:rPr lang="it-IT" sz="2000" dirty="0" smtClean="0"/>
              <a:t>: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sz="2000" dirty="0" smtClean="0"/>
              <a:t> → </a:t>
            </a:r>
            <a:r>
              <a:rPr lang="it-IT" sz="2000" i="1" dirty="0" err="1" smtClean="0"/>
              <a:t>result</a:t>
            </a:r>
            <a:endParaRPr lang="it-IT" sz="2000" i="1" dirty="0" smtClean="0"/>
          </a:p>
          <a:p>
            <a:pPr>
              <a:buNone/>
            </a:pPr>
            <a:r>
              <a:rPr lang="it-IT" sz="2000" dirty="0" smtClean="0"/>
              <a:t>	restituisce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000" dirty="0" smtClean="0"/>
              <a:t> se S è vuota, e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it-IT" sz="2000" dirty="0" smtClean="0"/>
              <a:t> altrimenti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it-IT" sz="2000" dirty="0" smtClean="0"/>
              <a:t>(</a:t>
            </a:r>
            <a:r>
              <a:rPr lang="it-IT" sz="2000" i="1" dirty="0" err="1" smtClean="0"/>
              <a:t>elem</a:t>
            </a:r>
            <a:r>
              <a:rPr lang="it-IT" sz="2000" i="1" dirty="0" smtClean="0"/>
              <a:t> e</a:t>
            </a:r>
            <a:r>
              <a:rPr lang="it-IT" sz="2000" dirty="0" smtClean="0"/>
              <a:t>)</a:t>
            </a:r>
          </a:p>
          <a:p>
            <a:pPr>
              <a:buNone/>
            </a:pPr>
            <a:r>
              <a:rPr lang="it-IT" sz="2000" dirty="0" smtClean="0"/>
              <a:t>	aggiunge </a:t>
            </a:r>
            <a:r>
              <a:rPr lang="it-IT" sz="2000" i="1" dirty="0" smtClean="0"/>
              <a:t>e</a:t>
            </a:r>
            <a:r>
              <a:rPr lang="it-IT" sz="2000" dirty="0" smtClean="0"/>
              <a:t> come ultimo elemento di S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sz="2000" dirty="0" smtClean="0"/>
              <a:t> → </a:t>
            </a:r>
            <a:r>
              <a:rPr lang="it-IT" sz="2000" i="1" dirty="0" err="1" smtClean="0"/>
              <a:t>elem</a:t>
            </a:r>
            <a:r>
              <a:rPr lang="it-IT" sz="2000" i="1" dirty="0" smtClean="0"/>
              <a:t>  // </a:t>
            </a:r>
            <a:r>
              <a:rPr lang="it-IT" sz="2000" i="1" dirty="0" smtClean="0"/>
              <a:t>altrimenti riferita </a:t>
            </a:r>
            <a:r>
              <a:rPr lang="it-IT" sz="2000" i="1" dirty="0" smtClean="0"/>
              <a:t>come top()</a:t>
            </a:r>
          </a:p>
          <a:p>
            <a:pPr>
              <a:buNone/>
            </a:pPr>
            <a:r>
              <a:rPr lang="it-IT" sz="2000" dirty="0" smtClean="0"/>
              <a:t>	restituisce l’ultimo elemento di S (senza eliminarlo da S)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pop()</a:t>
            </a:r>
            <a:r>
              <a:rPr lang="it-IT" sz="2000" dirty="0" smtClean="0"/>
              <a:t> → </a:t>
            </a:r>
            <a:r>
              <a:rPr lang="it-IT" sz="2000" i="1" dirty="0" err="1" smtClean="0"/>
              <a:t>elem</a:t>
            </a:r>
            <a:endParaRPr lang="it-IT" sz="2000" i="1" dirty="0" smtClean="0"/>
          </a:p>
          <a:p>
            <a:pPr>
              <a:buNone/>
            </a:pPr>
            <a:r>
              <a:rPr lang="it-IT" sz="2000" dirty="0" smtClean="0"/>
              <a:t>	elimina da S l’ultimo elemento e lo restituisce</a:t>
            </a:r>
            <a:endParaRPr lang="it-IT" sz="20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Tipo di dato Pila</a:t>
            </a:r>
            <a:endParaRPr lang="it-IT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Il termine </a:t>
            </a:r>
            <a:r>
              <a:rPr lang="it-IT" dirty="0" err="1" smtClean="0"/>
              <a:t>stack</a:t>
            </a:r>
            <a:r>
              <a:rPr lang="it-IT" dirty="0" smtClean="0"/>
              <a:t> viene usato in informatica in modo più specifico in diversi contesti: </a:t>
            </a:r>
          </a:p>
          <a:p>
            <a:r>
              <a:rPr lang="it-IT" dirty="0" smtClean="0"/>
              <a:t>lo </a:t>
            </a:r>
            <a:r>
              <a:rPr lang="it-IT" dirty="0" err="1" smtClean="0"/>
              <a:t>stack</a:t>
            </a:r>
            <a:r>
              <a:rPr lang="it-IT" dirty="0" smtClean="0"/>
              <a:t> è un elemento dell'architettura dei moderni processori, e fornisce il supporto fondamentale per l'implementazione del concetto di subroutine (vedi </a:t>
            </a:r>
            <a:r>
              <a:rPr lang="it-IT" dirty="0" err="1" smtClean="0"/>
              <a:t>call</a:t>
            </a:r>
            <a:r>
              <a:rPr lang="it-IT" dirty="0" smtClean="0"/>
              <a:t> </a:t>
            </a:r>
            <a:r>
              <a:rPr lang="it-IT" dirty="0" err="1" smtClean="0"/>
              <a:t>stack</a:t>
            </a:r>
            <a:r>
              <a:rPr lang="it-IT" dirty="0" smtClean="0"/>
              <a:t>, ricorsione)</a:t>
            </a:r>
          </a:p>
          <a:p>
            <a:r>
              <a:rPr lang="it-IT" dirty="0" smtClean="0"/>
              <a:t>le macchine virtuali di quasi tutti i linguaggi di programmazione ad alto livello usano uno </a:t>
            </a:r>
            <a:r>
              <a:rPr lang="it-IT" dirty="0" err="1" smtClean="0"/>
              <a:t>stack</a:t>
            </a:r>
            <a:r>
              <a:rPr lang="it-IT" dirty="0" smtClean="0"/>
              <a:t> dei record di attivazione per implementare il concetto di subroutine (generalmente, ma non necessariamente, basandosi sullo </a:t>
            </a:r>
            <a:r>
              <a:rPr lang="it-IT" dirty="0" err="1" smtClean="0"/>
              <a:t>stack</a:t>
            </a:r>
            <a:r>
              <a:rPr lang="it-IT" dirty="0" smtClean="0"/>
              <a:t> del processore)</a:t>
            </a:r>
          </a:p>
          <a:p>
            <a:r>
              <a:rPr lang="it-IT" dirty="0" smtClean="0"/>
              <a:t>la memoria degli automi a pila dell’informatica teorica è uno </a:t>
            </a:r>
            <a:r>
              <a:rPr lang="it-IT" dirty="0" err="1" smtClean="0"/>
              <a:t>stack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Tipo di dato Pila</a:t>
            </a:r>
            <a:endParaRPr lang="it-IT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None/>
            </a:pPr>
            <a:r>
              <a:rPr lang="en-US" b="1" dirty="0" err="1" smtClean="0"/>
              <a:t>Esempi</a:t>
            </a:r>
            <a:endParaRPr lang="en-US" dirty="0" smtClean="0"/>
          </a:p>
          <a:p>
            <a:r>
              <a:rPr lang="en-US" sz="2800" dirty="0" err="1" smtClean="0"/>
              <a:t>Verificare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bilanciamento</a:t>
            </a:r>
            <a:r>
              <a:rPr lang="en-US" sz="2800" dirty="0" smtClean="0"/>
              <a:t> </a:t>
            </a:r>
            <a:r>
              <a:rPr lang="en-US" sz="2800" dirty="0" err="1" smtClean="0"/>
              <a:t>delle</a:t>
            </a:r>
            <a:r>
              <a:rPr lang="en-US" sz="2800" dirty="0" smtClean="0"/>
              <a:t> </a:t>
            </a:r>
            <a:r>
              <a:rPr lang="en-US" sz="2800" dirty="0" err="1" smtClean="0"/>
              <a:t>parentesi</a:t>
            </a:r>
            <a:r>
              <a:rPr lang="en-US" sz="2800" dirty="0" smtClean="0"/>
              <a:t> in </a:t>
            </a:r>
            <a:r>
              <a:rPr lang="en-US" sz="2800" dirty="0" err="1" smtClean="0"/>
              <a:t>espressioni</a:t>
            </a:r>
            <a:r>
              <a:rPr lang="en-US" sz="2800" dirty="0" smtClean="0"/>
              <a:t> e </a:t>
            </a:r>
            <a:r>
              <a:rPr lang="en-US" sz="2800" dirty="0" err="1" smtClean="0"/>
              <a:t>programmi</a:t>
            </a:r>
            <a:endParaRPr lang="en-US" sz="2800" dirty="0" smtClean="0"/>
          </a:p>
          <a:p>
            <a:pPr lvl="2">
              <a:buFont typeface="Wingdings" pitchFamily="2" charset="2"/>
              <a:buNone/>
            </a:pPr>
            <a:r>
              <a:rPr lang="en-US" sz="2600" dirty="0" smtClean="0">
                <a:latin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</a:rPr>
              <a:t>abc</a:t>
            </a:r>
            <a:r>
              <a:rPr lang="en-US" sz="2600" dirty="0" smtClean="0">
                <a:latin typeface="Courier New" pitchFamily="49" charset="0"/>
              </a:rPr>
              <a:t>{</a:t>
            </a:r>
            <a:r>
              <a:rPr lang="en-US" sz="2600" dirty="0" err="1" smtClean="0">
                <a:latin typeface="Courier New" pitchFamily="49" charset="0"/>
              </a:rPr>
              <a:t>defg</a:t>
            </a:r>
            <a:r>
              <a:rPr lang="en-US" sz="2600" dirty="0" smtClean="0">
                <a:latin typeface="Courier New" pitchFamily="49" charset="0"/>
              </a:rPr>
              <a:t>{</a:t>
            </a:r>
            <a:r>
              <a:rPr lang="en-US" sz="2600" dirty="0" err="1" smtClean="0">
                <a:latin typeface="Courier New" pitchFamily="49" charset="0"/>
              </a:rPr>
              <a:t>ijk</a:t>
            </a:r>
            <a:r>
              <a:rPr lang="en-US" sz="2600" dirty="0" smtClean="0">
                <a:latin typeface="Courier New" pitchFamily="49" charset="0"/>
              </a:rPr>
              <a:t>}{l{</a:t>
            </a:r>
            <a:r>
              <a:rPr lang="en-US" sz="2600" dirty="0" err="1" smtClean="0">
                <a:latin typeface="Courier New" pitchFamily="49" charset="0"/>
              </a:rPr>
              <a:t>mn</a:t>
            </a:r>
            <a:r>
              <a:rPr lang="en-US" sz="2600" dirty="0" smtClean="0">
                <a:latin typeface="Courier New" pitchFamily="49" charset="0"/>
              </a:rPr>
              <a:t>}}op}</a:t>
            </a:r>
            <a:r>
              <a:rPr lang="en-US" sz="2600" dirty="0" err="1" smtClean="0">
                <a:latin typeface="Courier New" pitchFamily="49" charset="0"/>
              </a:rPr>
              <a:t>qr</a:t>
            </a:r>
            <a:r>
              <a:rPr lang="en-US" sz="2600" dirty="0" smtClean="0">
                <a:latin typeface="Courier New" pitchFamily="49" charset="0"/>
              </a:rPr>
              <a:t>  (true)</a:t>
            </a:r>
          </a:p>
          <a:p>
            <a:pPr lvl="2">
              <a:buFont typeface="Wingdings" pitchFamily="2" charset="2"/>
              <a:buNone/>
            </a:pPr>
            <a:r>
              <a:rPr lang="en-US" sz="2500" dirty="0" smtClean="0">
                <a:latin typeface="Courier New" pitchFamily="49" charset="0"/>
              </a:rPr>
              <a:t>	</a:t>
            </a:r>
            <a:r>
              <a:rPr lang="en-US" sz="2500" dirty="0" err="1" smtClean="0">
                <a:latin typeface="Courier New" pitchFamily="49" charset="0"/>
              </a:rPr>
              <a:t>abc</a:t>
            </a:r>
            <a:r>
              <a:rPr lang="en-US" sz="2500" dirty="0" smtClean="0">
                <a:latin typeface="Courier New" pitchFamily="49" charset="0"/>
              </a:rPr>
              <a:t>{def}</a:t>
            </a:r>
            <a:r>
              <a:rPr lang="en-US" sz="2500" dirty="0" smtClean="0">
                <a:solidFill>
                  <a:srgbClr val="C00000"/>
                </a:solidFill>
                <a:latin typeface="Courier New" pitchFamily="49" charset="0"/>
              </a:rPr>
              <a:t>}{</a:t>
            </a:r>
            <a:r>
              <a:rPr lang="en-US" sz="2500" dirty="0" err="1" smtClean="0">
                <a:latin typeface="Courier New" pitchFamily="49" charset="0"/>
              </a:rPr>
              <a:t>ghij</a:t>
            </a:r>
            <a:r>
              <a:rPr lang="en-US" sz="2500" dirty="0" smtClean="0">
                <a:latin typeface="Courier New" pitchFamily="49" charset="0"/>
              </a:rPr>
              <a:t>{</a:t>
            </a:r>
            <a:r>
              <a:rPr lang="en-US" sz="2500" dirty="0" err="1" smtClean="0">
                <a:latin typeface="Courier New" pitchFamily="49" charset="0"/>
              </a:rPr>
              <a:t>kl</a:t>
            </a:r>
            <a:r>
              <a:rPr lang="en-US" sz="2500" dirty="0" smtClean="0">
                <a:latin typeface="Courier New" pitchFamily="49" charset="0"/>
              </a:rPr>
              <a:t>}m		(false)	</a:t>
            </a:r>
          </a:p>
          <a:p>
            <a:pPr lvl="2">
              <a:buFont typeface="Wingdings" pitchFamily="2" charset="2"/>
              <a:buNone/>
            </a:pPr>
            <a:r>
              <a:rPr lang="en-US" sz="2500" dirty="0" smtClean="0">
                <a:latin typeface="Courier New" pitchFamily="49" charset="0"/>
              </a:rPr>
              <a:t>	</a:t>
            </a:r>
            <a:r>
              <a:rPr lang="en-US" sz="2500" dirty="0" err="1" smtClean="0">
                <a:latin typeface="Courier New" pitchFamily="49" charset="0"/>
              </a:rPr>
              <a:t>abc</a:t>
            </a:r>
            <a:r>
              <a:rPr lang="en-US" sz="2500" dirty="0" smtClean="0">
                <a:latin typeface="Courier New" pitchFamily="49" charset="0"/>
              </a:rPr>
              <a:t>{def}</a:t>
            </a:r>
            <a:r>
              <a:rPr lang="en-US" sz="2500" dirty="0" smtClean="0">
                <a:solidFill>
                  <a:srgbClr val="C00000"/>
                </a:solidFill>
                <a:latin typeface="Courier New" pitchFamily="49" charset="0"/>
              </a:rPr>
              <a:t>{</a:t>
            </a:r>
            <a:r>
              <a:rPr lang="en-US" sz="2500" dirty="0" err="1" smtClean="0">
                <a:latin typeface="Courier New" pitchFamily="49" charset="0"/>
              </a:rPr>
              <a:t>ghij</a:t>
            </a:r>
            <a:r>
              <a:rPr lang="en-US" sz="2500" dirty="0" smtClean="0">
                <a:latin typeface="Courier New" pitchFamily="49" charset="0"/>
              </a:rPr>
              <a:t>{</a:t>
            </a:r>
            <a:r>
              <a:rPr lang="en-US" sz="2500" dirty="0" err="1" smtClean="0">
                <a:latin typeface="Courier New" pitchFamily="49" charset="0"/>
              </a:rPr>
              <a:t>kl</a:t>
            </a:r>
            <a:r>
              <a:rPr lang="en-US" sz="2500" dirty="0" smtClean="0">
                <a:latin typeface="Courier New" pitchFamily="49" charset="0"/>
              </a:rPr>
              <a:t>}m		(false)</a:t>
            </a:r>
            <a:endParaRPr lang="en-US" sz="2800" dirty="0" smtClean="0"/>
          </a:p>
          <a:p>
            <a:r>
              <a:rPr lang="en-US" sz="2800" dirty="0" err="1" smtClean="0"/>
              <a:t>Riconoscere</a:t>
            </a:r>
            <a:r>
              <a:rPr lang="en-US" sz="2800" dirty="0" smtClean="0"/>
              <a:t> </a:t>
            </a:r>
            <a:r>
              <a:rPr lang="en-US" sz="2800" dirty="0" err="1" smtClean="0"/>
              <a:t>stringhe</a:t>
            </a:r>
            <a:r>
              <a:rPr lang="en-US" sz="2800" dirty="0" smtClean="0"/>
              <a:t> palindrome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500" dirty="0" err="1" smtClean="0">
                <a:latin typeface="Courier New" pitchFamily="49" charset="0"/>
              </a:rPr>
              <a:t>abcdcba</a:t>
            </a:r>
            <a:endParaRPr lang="en-US" sz="2500" dirty="0" smtClean="0">
              <a:latin typeface="Courier New" pitchFamily="49" charset="0"/>
            </a:endParaRPr>
          </a:p>
          <a:p>
            <a:r>
              <a:rPr lang="en-US" sz="2800" dirty="0" err="1" smtClean="0"/>
              <a:t>Valutare</a:t>
            </a:r>
            <a:r>
              <a:rPr lang="en-US" sz="2800" dirty="0" smtClean="0"/>
              <a:t> </a:t>
            </a:r>
            <a:r>
              <a:rPr lang="en-US" sz="2800" dirty="0" err="1" smtClean="0"/>
              <a:t>espressioni</a:t>
            </a:r>
            <a:r>
              <a:rPr lang="en-US" sz="2800" dirty="0" smtClean="0"/>
              <a:t> </a:t>
            </a:r>
            <a:r>
              <a:rPr lang="en-US" sz="2800" dirty="0" err="1" smtClean="0"/>
              <a:t>postfisse</a:t>
            </a:r>
            <a:endParaRPr lang="en-US" sz="2800" dirty="0" smtClean="0"/>
          </a:p>
          <a:p>
            <a:pPr>
              <a:buNone/>
            </a:pPr>
            <a:r>
              <a:rPr lang="en-US" sz="2600" dirty="0" smtClean="0">
                <a:latin typeface="Courier New" pitchFamily="49" charset="0"/>
              </a:rPr>
              <a:t>	  	</a:t>
            </a:r>
            <a:r>
              <a:rPr lang="en-US" sz="2500" dirty="0" smtClean="0">
                <a:latin typeface="Courier New" pitchFamily="49" charset="0"/>
              </a:rPr>
              <a:t>2 3 4 + *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Tipo di dato Pila</a:t>
            </a:r>
            <a:endParaRPr lang="it-IT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1015</Words>
  <Application>Microsoft Office PowerPoint</Application>
  <PresentationFormat>Presentazione su schermo (4:3)</PresentationFormat>
  <Paragraphs>165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BrainstrmSess</vt:lpstr>
      <vt:lpstr>Nota (rif. alla lezione precedente): Vector&lt;E&gt; vs ArrayList&lt;E&gt;</vt:lpstr>
      <vt:lpstr>Diapositiva 2</vt:lpstr>
      <vt:lpstr>Diapositiva 3</vt:lpstr>
      <vt:lpstr>Esempio: MaxGenerico</vt:lpstr>
      <vt:lpstr>Università degli Studi dell’Aquila</vt:lpstr>
      <vt:lpstr>Tipo di dato Pila</vt:lpstr>
      <vt:lpstr>Tipo di dato Pila</vt:lpstr>
      <vt:lpstr>Tipo di dato Pila</vt:lpstr>
      <vt:lpstr>Tipo di dato Pila</vt:lpstr>
      <vt:lpstr>Stacks in Java</vt:lpstr>
      <vt:lpstr>L’interfaccia Stack</vt:lpstr>
      <vt:lpstr>Implementazioni</vt:lpstr>
      <vt:lpstr>Tipo di dato Coda</vt:lpstr>
      <vt:lpstr>Tipo di dato Coda</vt:lpstr>
      <vt:lpstr>Tipo di dato Coda</vt:lpstr>
      <vt:lpstr>L’interfaccia Coda</vt:lpstr>
      <vt:lpstr>Implementazioni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2014-11-06T12:16:56Z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